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308" r:id="rId4"/>
    <p:sldId id="270" r:id="rId5"/>
    <p:sldId id="269" r:id="rId6"/>
    <p:sldId id="289" r:id="rId7"/>
    <p:sldId id="258" r:id="rId8"/>
    <p:sldId id="339" r:id="rId9"/>
    <p:sldId id="304" r:id="rId10"/>
    <p:sldId id="298" r:id="rId11"/>
    <p:sldId id="337" r:id="rId12"/>
    <p:sldId id="314" r:id="rId13"/>
    <p:sldId id="293" r:id="rId14"/>
    <p:sldId id="341" r:id="rId15"/>
    <p:sldId id="323" r:id="rId16"/>
    <p:sldId id="324" r:id="rId17"/>
    <p:sldId id="281" r:id="rId18"/>
    <p:sldId id="326" r:id="rId19"/>
    <p:sldId id="327" r:id="rId20"/>
    <p:sldId id="318" r:id="rId21"/>
    <p:sldId id="268" r:id="rId22"/>
    <p:sldId id="271" r:id="rId23"/>
    <p:sldId id="319" r:id="rId24"/>
    <p:sldId id="320" r:id="rId25"/>
    <p:sldId id="321" r:id="rId26"/>
    <p:sldId id="31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E8D7-3CCD-4472-B29A-C4CF529D6304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B9B87-A4E5-442F-B8CC-2439A8D3D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7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Applaud you 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B9B87-A4E5-442F-B8CC-2439A8D3D4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76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Olguita</a:t>
            </a:r>
            <a:r>
              <a:rPr lang="en-US" dirty="0"/>
              <a:t>, math teacher, second grade</a:t>
            </a:r>
            <a:r>
              <a:rPr lang="en-US" baseline="0" dirty="0"/>
              <a:t> at Greenville Christian (ironic): It is just who we are.</a:t>
            </a:r>
          </a:p>
          <a:p>
            <a:r>
              <a:rPr lang="en-US" baseline="0" dirty="0"/>
              <a:t>Matt Dominguez.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B9B87-A4E5-442F-B8CC-2439A8D3D4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0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of love, no wall, no border, no person can</a:t>
            </a:r>
            <a:r>
              <a:rPr lang="en-US" baseline="0" dirty="0"/>
              <a:t> stop it.</a:t>
            </a:r>
          </a:p>
          <a:p>
            <a:r>
              <a:rPr lang="en-US" baseline="0" dirty="0" err="1"/>
              <a:t>Subversiion</a:t>
            </a:r>
            <a:r>
              <a:rPr lang="en-US" baseline="0" dirty="0"/>
              <a:t>… Junior </a:t>
            </a:r>
            <a:r>
              <a:rPr lang="en-US" baseline="0" dirty="0" err="1"/>
              <a:t>Sapato</a:t>
            </a:r>
            <a:r>
              <a:rPr lang="en-US" baseline="0" dirty="0"/>
              <a:t>…</a:t>
            </a:r>
          </a:p>
          <a:p>
            <a:r>
              <a:rPr lang="en-US" baseline="0" dirty="0"/>
              <a:t>Jesus changed the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B9B87-A4E5-442F-B8CC-2439A8D3D4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3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we after?</a:t>
            </a:r>
          </a:p>
          <a:p>
            <a:r>
              <a:rPr lang="en-US" dirty="0"/>
              <a:t>What are the advantages and disadvantages</a:t>
            </a:r>
            <a:r>
              <a:rPr lang="en-US" baseline="0" dirty="0"/>
              <a:t> of each of these?</a:t>
            </a:r>
          </a:p>
          <a:p>
            <a:r>
              <a:rPr lang="en-US" baseline="0" dirty="0"/>
              <a:t>How do you create each?</a:t>
            </a:r>
          </a:p>
          <a:p>
            <a:r>
              <a:rPr lang="en-US" baseline="0" dirty="0"/>
              <a:t>Which is closer to a biblical view of what we are after in students? Explain.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B9B87-A4E5-442F-B8CC-2439A8D3D4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1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about them. What BWV does to them.</a:t>
            </a:r>
          </a:p>
          <a:p>
            <a:r>
              <a:rPr lang="en-US" dirty="0"/>
              <a:t>Backward mapping…Moses did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B9B87-A4E5-442F-B8CC-2439A8D3D4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8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culture that glorifies negative role models, I hope I can make a difference.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another note, Guess what I'm doing ALL day? Online professional development... *bangs head on desk*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B9B87-A4E5-442F-B8CC-2439A8D3D4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30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about them. What BWV does to them.</a:t>
            </a:r>
          </a:p>
          <a:p>
            <a:r>
              <a:rPr lang="en-US" dirty="0"/>
              <a:t>Backward mapping…Moses did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B9B87-A4E5-442F-B8CC-2439A8D3D4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Planning for Biblical Worldview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4 Approaches</a:t>
            </a:r>
          </a:p>
        </p:txBody>
      </p:sp>
    </p:spTree>
    <p:extLst>
      <p:ext uri="{BB962C8B-B14F-4D97-AF65-F5344CB8AC3E}">
        <p14:creationId xmlns:p14="http://schemas.microsoft.com/office/powerpoint/2010/main" val="2087132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Points to Jesus.</a:t>
            </a:r>
          </a:p>
          <a:p>
            <a:r>
              <a:rPr lang="en-US" dirty="0"/>
              <a:t>Makes the Bible foundational.</a:t>
            </a:r>
          </a:p>
          <a:p>
            <a:r>
              <a:rPr lang="en-US" dirty="0"/>
              <a:t>Pursues truth.</a:t>
            </a:r>
          </a:p>
          <a:p>
            <a:r>
              <a:rPr lang="en-US" dirty="0"/>
              <a:t>Draws to God.</a:t>
            </a:r>
          </a:p>
          <a:p>
            <a:r>
              <a:rPr lang="en-US" dirty="0"/>
              <a:t>Excites learning.</a:t>
            </a:r>
          </a:p>
          <a:p>
            <a:r>
              <a:rPr lang="en-US" dirty="0"/>
              <a:t>Brings unity.</a:t>
            </a:r>
          </a:p>
          <a:p>
            <a:r>
              <a:rPr lang="en-US" dirty="0"/>
              <a:t>Asks and answers questions.</a:t>
            </a:r>
          </a:p>
        </p:txBody>
      </p:sp>
    </p:spTree>
    <p:extLst>
      <p:ext uri="{BB962C8B-B14F-4D97-AF65-F5344CB8AC3E}">
        <p14:creationId xmlns:p14="http://schemas.microsoft.com/office/powerpoint/2010/main" val="1199143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85" y="676638"/>
            <a:ext cx="6325848" cy="52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9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361" y="1453618"/>
            <a:ext cx="3718455" cy="48577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Being a Teacher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sz="2600" dirty="0"/>
              <a:t>“A pupil is not above his teacher; but everyone, after he has been fully trained, will be like his teacher.” Luke 6:40</a:t>
            </a:r>
          </a:p>
          <a:p>
            <a:pPr algn="ctr"/>
            <a:r>
              <a:rPr lang="en-US" sz="2600" dirty="0"/>
              <a:t>“Let not many of you become teachers, my brethren, knowing that as such we will incur a stricter judgment.” James 3:1</a:t>
            </a:r>
          </a:p>
          <a:p>
            <a:pPr algn="ctr"/>
            <a:r>
              <a:rPr lang="en-US" sz="2600" dirty="0"/>
              <a:t>“You are our letter, written in our hearts, known and read by all men, being manifested that you are a letter of Christ, cared for by us, written not with ink but with the Spirit of the living God, not on tablets of stone but on tablets of human hearts.” 2 Corinthians 3</a:t>
            </a:r>
          </a:p>
          <a:p>
            <a:pPr algn="ctr"/>
            <a:r>
              <a:rPr lang="en-US" sz="2600" dirty="0"/>
              <a:t>What do we want in a teacher?</a:t>
            </a:r>
          </a:p>
          <a:p>
            <a:pPr algn="ctr"/>
            <a:r>
              <a:rPr lang="en-US" sz="2600" dirty="0"/>
              <a:t>Love. For God, students, and subject?</a:t>
            </a:r>
          </a:p>
          <a:p>
            <a:pPr algn="ctr"/>
            <a:r>
              <a:rPr lang="en-US" sz="2600" dirty="0"/>
              <a:t>Gift of teaching?</a:t>
            </a:r>
          </a:p>
          <a:p>
            <a:pPr algn="ctr"/>
            <a:r>
              <a:rPr lang="en-US" sz="2600" dirty="0"/>
              <a:t>Called?</a:t>
            </a:r>
          </a:p>
          <a:p>
            <a:pPr algn="ctr"/>
            <a:r>
              <a:rPr lang="en-US" sz="2600" dirty="0"/>
              <a:t>What else?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08" y="3031065"/>
            <a:ext cx="3772958" cy="28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5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771525"/>
            <a:ext cx="7886990" cy="524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75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Plans—4? for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en-US" b="1" dirty="0"/>
              <a:t>Life with God </a:t>
            </a:r>
            <a:r>
              <a:rPr lang="en-US" dirty="0"/>
              <a:t>in the classroom and out that overflows? Deuteronomy 6.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b="1" dirty="0"/>
              <a:t>Does the Bible say anything </a:t>
            </a:r>
            <a:r>
              <a:rPr lang="en-US" dirty="0"/>
              <a:t>about the subject? Specific or themes. Bible.</a:t>
            </a:r>
          </a:p>
          <a:p>
            <a:pPr marL="0" indent="0">
              <a:buNone/>
            </a:pPr>
            <a:r>
              <a:rPr lang="en-US" dirty="0"/>
              <a:t>3. Does the </a:t>
            </a:r>
            <a:r>
              <a:rPr lang="en-US" b="1" dirty="0"/>
              <a:t>subject point to God </a:t>
            </a:r>
            <a:r>
              <a:rPr lang="en-US" dirty="0"/>
              <a:t>and draw students to Him? Subject.</a:t>
            </a:r>
          </a:p>
          <a:p>
            <a:pPr marL="0" indent="0">
              <a:buNone/>
            </a:pPr>
            <a:r>
              <a:rPr lang="en-US" dirty="0"/>
              <a:t>4. Can you use the </a:t>
            </a:r>
            <a:r>
              <a:rPr lang="en-US" b="1" dirty="0"/>
              <a:t>subject to apply </a:t>
            </a:r>
            <a:r>
              <a:rPr lang="en-US" dirty="0"/>
              <a:t>a biblical truth or reach a biblical goal?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94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Truth in life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Life with God </a:t>
            </a:r>
            <a:r>
              <a:rPr lang="en-US" dirty="0"/>
              <a:t>in the classroom and out that </a:t>
            </a:r>
            <a:r>
              <a:rPr lang="en-US" b="1" dirty="0"/>
              <a:t>overflows</a:t>
            </a:r>
            <a:r>
              <a:rPr lang="en-US" dirty="0"/>
              <a:t>? Deuteronomy 6. </a:t>
            </a:r>
          </a:p>
          <a:p>
            <a:pPr marL="0" indent="0">
              <a:buNone/>
            </a:pPr>
            <a:r>
              <a:rPr lang="en-US" dirty="0"/>
              <a:t>“They will know we are Christians by the love for one another.”</a:t>
            </a:r>
          </a:p>
          <a:p>
            <a:pPr marL="0" indent="0">
              <a:buNone/>
            </a:pPr>
            <a:r>
              <a:rPr lang="en-US" dirty="0"/>
              <a:t>Joy, truth, power in life, learning, growing in knowledge and passions, how to love God’s way, appreciation of all things about Him.</a:t>
            </a:r>
          </a:p>
          <a:p>
            <a:pPr marL="0" indent="0">
              <a:buNone/>
            </a:pPr>
            <a:r>
              <a:rPr lang="en-US" dirty="0"/>
              <a:t>Relationship. With God and with each other. Keep it clean.</a:t>
            </a:r>
          </a:p>
          <a:p>
            <a:pPr marL="0" indent="0">
              <a:buNone/>
            </a:pPr>
            <a:r>
              <a:rPr lang="en-US" dirty="0"/>
              <a:t>What is God doing in your heart, teaching you, show them that love and learning affect you and change you.</a:t>
            </a:r>
          </a:p>
          <a:p>
            <a:pPr marL="0" indent="0">
              <a:buNone/>
            </a:pPr>
            <a:r>
              <a:rPr lang="en-US" dirty="0"/>
              <a:t>Holy Spirit. Pray for open eyes.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97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Bible Speaks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Does the Bible say anything </a:t>
            </a:r>
            <a:r>
              <a:rPr lang="en-US" dirty="0"/>
              <a:t>about the subject?</a:t>
            </a:r>
          </a:p>
          <a:p>
            <a:r>
              <a:rPr lang="en-US" dirty="0"/>
              <a:t>Could be specifics or themes (for example, patterns in Mathematics).</a:t>
            </a:r>
          </a:p>
          <a:p>
            <a:r>
              <a:rPr lang="en-US" dirty="0"/>
              <a:t>Use what you know, but always be looking and learning.</a:t>
            </a:r>
          </a:p>
          <a:p>
            <a:r>
              <a:rPr lang="en-US" dirty="0"/>
              <a:t>Use tools: books, searches, bible study.</a:t>
            </a:r>
          </a:p>
          <a:p>
            <a:r>
              <a:rPr lang="en-US" dirty="0"/>
              <a:t>Create a library but don’t rely on others. First hand with living Word.</a:t>
            </a:r>
          </a:p>
          <a:p>
            <a:r>
              <a:rPr lang="en-US" dirty="0"/>
              <a:t>Bible is the beginning point.</a:t>
            </a:r>
          </a:p>
          <a:p>
            <a:r>
              <a:rPr lang="en-US" dirty="0"/>
              <a:t>Collaborate with others, in person or online.</a:t>
            </a:r>
          </a:p>
          <a:p>
            <a:r>
              <a:rPr lang="en-US" dirty="0"/>
              <a:t>Keep eyes open. Pray. Ask students to help!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963989" cy="1371600"/>
          </a:xfrm>
        </p:spPr>
        <p:txBody>
          <a:bodyPr>
            <a:normAutofit/>
          </a:bodyPr>
          <a:lstStyle/>
          <a:p>
            <a:r>
              <a:rPr lang="en-US" sz="4000" dirty="0"/>
              <a:t>The Subject Points</a:t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001" y="726202"/>
            <a:ext cx="2194254" cy="547138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2971800"/>
            <a:ext cx="4149727" cy="271462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Does the </a:t>
            </a:r>
            <a:r>
              <a:rPr lang="en-US" sz="2000" b="1" dirty="0"/>
              <a:t>subject point to God </a:t>
            </a:r>
            <a:r>
              <a:rPr lang="en-US" sz="2000" dirty="0"/>
              <a:t>and draw students to Him?</a:t>
            </a:r>
          </a:p>
          <a:p>
            <a:r>
              <a:rPr lang="en-US" sz="2000" dirty="0"/>
              <a:t>What do you know about God, people, world, salvation…confidence.</a:t>
            </a:r>
          </a:p>
          <a:p>
            <a:r>
              <a:rPr lang="en-US" sz="2000" dirty="0"/>
              <a:t>Uses other truth and ideas than the Bible as the beginning point.</a:t>
            </a:r>
          </a:p>
          <a:p>
            <a:r>
              <a:rPr lang="en-US" sz="2000" dirty="0"/>
              <a:t>Les </a:t>
            </a:r>
            <a:r>
              <a:rPr lang="en-US" sz="2000" dirty="0" err="1"/>
              <a:t>Miserables</a:t>
            </a:r>
            <a:r>
              <a:rPr lang="en-US" sz="2000" dirty="0"/>
              <a:t>, quantum physics wave collapse, Jim Dine in “Ten Formal Fingers.</a:t>
            </a:r>
          </a:p>
        </p:txBody>
      </p:sp>
    </p:spTree>
    <p:extLst>
      <p:ext uri="{BB962C8B-B14F-4D97-AF65-F5344CB8AC3E}">
        <p14:creationId xmlns:p14="http://schemas.microsoft.com/office/powerpoint/2010/main" val="99868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Subject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you use the </a:t>
            </a:r>
            <a:r>
              <a:rPr lang="en-US" b="1" dirty="0"/>
              <a:t>subject to apply </a:t>
            </a:r>
            <a:r>
              <a:rPr lang="en-US" dirty="0"/>
              <a:t>a biblical truth or reach a biblical goal?</a:t>
            </a:r>
          </a:p>
          <a:p>
            <a:pPr marL="0" indent="0">
              <a:buNone/>
            </a:pPr>
            <a:r>
              <a:rPr lang="en-US" dirty="0"/>
              <a:t>Involves using subject truth and content to apply specific passages or themes. </a:t>
            </a:r>
            <a:r>
              <a:rPr lang="en-US" b="1" dirty="0"/>
              <a:t>Can we use the subject for God’s purposes in life?</a:t>
            </a:r>
          </a:p>
          <a:p>
            <a:pPr marL="0" indent="0">
              <a:buNone/>
            </a:pPr>
            <a:r>
              <a:rPr lang="en-US" dirty="0"/>
              <a:t>What are God’s desires? Big picture. Justice. Mercy. Humility. Salvation. Heal. Keeping adding.</a:t>
            </a:r>
          </a:p>
          <a:p>
            <a:pPr marL="0" indent="0">
              <a:buNone/>
            </a:pPr>
            <a:r>
              <a:rPr lang="en-US" dirty="0"/>
              <a:t>Does your subject or truth find a place in these. </a:t>
            </a:r>
            <a:r>
              <a:rPr lang="en-US" dirty="0" err="1"/>
              <a:t>Olguita’s</a:t>
            </a:r>
            <a:r>
              <a:rPr lang="en-US" dirty="0"/>
              <a:t> water purification.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8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? for the teacher every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1. How will my students know I love God today?</a:t>
            </a:r>
          </a:p>
          <a:p>
            <a:pPr marL="0" indent="0">
              <a:buNone/>
            </a:pPr>
            <a:r>
              <a:rPr lang="en-US" sz="3200" dirty="0"/>
              <a:t>2. How will my students know I love them today?</a:t>
            </a:r>
          </a:p>
          <a:p>
            <a:pPr marL="0" indent="0">
              <a:buNone/>
            </a:pPr>
            <a:r>
              <a:rPr lang="en-US" sz="3200" dirty="0"/>
              <a:t>3. How will my students know I love the subject, the truth I give them, today?</a:t>
            </a:r>
          </a:p>
          <a:p>
            <a:pPr marL="0" indent="0">
              <a:buNone/>
            </a:pPr>
            <a:r>
              <a:rPr lang="en-US" sz="3200" dirty="0"/>
              <a:t>“But the goal of our instruction is to love from a pure heart and a good conscience and a sincere faith.” 1 Timothy 1:5</a:t>
            </a:r>
          </a:p>
        </p:txBody>
      </p:sp>
    </p:spTree>
    <p:extLst>
      <p:ext uri="{BB962C8B-B14F-4D97-AF65-F5344CB8AC3E}">
        <p14:creationId xmlns:p14="http://schemas.microsoft.com/office/powerpoint/2010/main" val="2263091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75" y="766660"/>
            <a:ext cx="5369122" cy="5392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648" y="766659"/>
            <a:ext cx="3605497" cy="54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25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The Reclaiming the Christian Intellectual Tradition </a:t>
            </a:r>
            <a:r>
              <a:rPr lang="en-US" dirty="0"/>
              <a:t>series by crossway.org.</a:t>
            </a:r>
          </a:p>
          <a:p>
            <a:r>
              <a:rPr lang="en-US" i="1" dirty="0"/>
              <a:t>Encyclopedia of Bible Truths </a:t>
            </a:r>
            <a:r>
              <a:rPr lang="en-US" dirty="0"/>
              <a:t>by Ruth Haycock, ACSI</a:t>
            </a:r>
          </a:p>
          <a:p>
            <a:r>
              <a:rPr lang="en-US" dirty="0"/>
              <a:t>Transformingteachers.org: Harold Klassen, “Visual Valet” and more.</a:t>
            </a:r>
          </a:p>
          <a:p>
            <a:r>
              <a:rPr lang="en-US" dirty="0"/>
              <a:t>Biblicalintegration.com: Mark </a:t>
            </a:r>
            <a:r>
              <a:rPr lang="en-US" dirty="0" err="1"/>
              <a:t>Eckel</a:t>
            </a:r>
            <a:r>
              <a:rPr lang="en-US" dirty="0"/>
              <a:t>, lesson planning and more.</a:t>
            </a:r>
          </a:p>
          <a:p>
            <a:r>
              <a:rPr lang="en-US" dirty="0"/>
              <a:t>WheatonPress.com.</a:t>
            </a:r>
          </a:p>
          <a:p>
            <a:r>
              <a:rPr lang="en-US" dirty="0"/>
              <a:t>Nice.edu.au. Interesting and fresh work in Australia.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58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2606"/>
            <a:ext cx="10301591" cy="1822514"/>
          </a:xfrm>
        </p:spPr>
        <p:txBody>
          <a:bodyPr>
            <a:noAutofit/>
          </a:bodyPr>
          <a:lstStyle/>
          <a:p>
            <a:r>
              <a:rPr lang="en-US" sz="6600" dirty="0"/>
              <a:t>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0"/>
            <a:ext cx="8158690" cy="2224009"/>
          </a:xfrm>
        </p:spPr>
        <p:txBody>
          <a:bodyPr>
            <a:normAutofit fontScale="55000" lnSpcReduction="20000"/>
          </a:bodyPr>
          <a:lstStyle/>
          <a:p>
            <a:r>
              <a:rPr lang="en-US" sz="4000" dirty="0"/>
              <a:t>What does God say about teaching, a biblical worldview?</a:t>
            </a:r>
          </a:p>
          <a:p>
            <a:r>
              <a:rPr lang="en-US" sz="4000" dirty="0"/>
              <a:t>Plans.</a:t>
            </a:r>
          </a:p>
          <a:p>
            <a:r>
              <a:rPr lang="en-US" sz="4000" dirty="0"/>
              <a:t>Dream.</a:t>
            </a:r>
          </a:p>
          <a:p>
            <a:r>
              <a:rPr lang="en-US" sz="4000" dirty="0"/>
              <a:t>Trust.</a:t>
            </a:r>
          </a:p>
          <a:p>
            <a:r>
              <a:rPr lang="en-US" sz="4000" dirty="0"/>
              <a:t>Pray.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9804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817" y="903888"/>
            <a:ext cx="6740638" cy="50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5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grow teachers for BWV?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1. What top qualities, strengths, knowledge, skills, or attitudes do teachers need to teach biblical worldview in their classrooms day after day?</a:t>
            </a:r>
          </a:p>
          <a:p>
            <a:pPr marL="0" indent="0">
              <a:buNone/>
            </a:pPr>
            <a:r>
              <a:rPr lang="en-US" sz="3600" dirty="0"/>
              <a:t>2. What can we do to help them grow in these areas, short term and long term?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9981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create a culture for great BWV?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1. What handful of intentional directions reflected in daily habits (culture) would help provide biblical worldview that changes student lives?</a:t>
            </a:r>
          </a:p>
          <a:p>
            <a:r>
              <a:rPr lang="en-US" sz="2800" dirty="0"/>
              <a:t>2. How do we make those happen, to sustain great biblical worldview over time?</a:t>
            </a:r>
          </a:p>
        </p:txBody>
      </p:sp>
    </p:spTree>
    <p:extLst>
      <p:ext uri="{BB962C8B-B14F-4D97-AF65-F5344CB8AC3E}">
        <p14:creationId xmlns:p14="http://schemas.microsoft.com/office/powerpoint/2010/main" val="1698062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Suggestions for culture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Lead by example: do it!</a:t>
            </a:r>
          </a:p>
          <a:p>
            <a:r>
              <a:rPr lang="en-US" dirty="0"/>
              <a:t>Clarify expectations. Evaluate it. Mean it.</a:t>
            </a:r>
          </a:p>
          <a:p>
            <a:r>
              <a:rPr lang="en-US" dirty="0"/>
              <a:t>Applaud those doing it and give courage to those who need it. 1 </a:t>
            </a:r>
            <a:r>
              <a:rPr lang="en-US" dirty="0" err="1"/>
              <a:t>Thes</a:t>
            </a:r>
            <a:r>
              <a:rPr lang="en-US" dirty="0"/>
              <a:t>. 5:14</a:t>
            </a:r>
          </a:p>
          <a:p>
            <a:r>
              <a:rPr lang="en-US" dirty="0"/>
              <a:t>Engage in small and big ways, part of conversation, ask the question.</a:t>
            </a:r>
          </a:p>
          <a:p>
            <a:r>
              <a:rPr lang="en-US" dirty="0"/>
              <a:t>Embed it. Intentional. Lean. </a:t>
            </a:r>
          </a:p>
          <a:p>
            <a:r>
              <a:rPr lang="en-US" dirty="0"/>
              <a:t>Leverage. Trust.</a:t>
            </a:r>
          </a:p>
          <a:p>
            <a:r>
              <a:rPr lang="en-US" dirty="0"/>
              <a:t>Give permission, strongly. And, expectation.</a:t>
            </a:r>
          </a:p>
          <a:p>
            <a:r>
              <a:rPr lang="en-US" dirty="0"/>
              <a:t>Neutralize toxicity.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76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36" y="663525"/>
            <a:ext cx="4737154" cy="152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49" y="785812"/>
            <a:ext cx="5186363" cy="5186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36" y="2279049"/>
            <a:ext cx="4737154" cy="1519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96" y="3891156"/>
            <a:ext cx="4062114" cy="27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90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60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8" y="1387366"/>
            <a:ext cx="5116789" cy="3689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277" y="3723009"/>
            <a:ext cx="4497349" cy="2428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849" y="838233"/>
            <a:ext cx="5484095" cy="30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4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159" y="755295"/>
            <a:ext cx="6594960" cy="534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78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739842"/>
            <a:ext cx="6241816" cy="603115"/>
          </a:xfrm>
        </p:spPr>
        <p:txBody>
          <a:bodyPr>
            <a:normAutofit/>
          </a:bodyPr>
          <a:lstStyle/>
          <a:p>
            <a:r>
              <a:rPr lang="en-US" dirty="0"/>
              <a:t>Power of Love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8651" r="28651"/>
          <a:stretch>
            <a:fillRect/>
          </a:stretch>
        </p:blipFill>
        <p:spPr>
          <a:xfrm>
            <a:off x="7987827" y="1041399"/>
            <a:ext cx="3063347" cy="4775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1507787"/>
            <a:ext cx="6241816" cy="4630366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“I know your deeds and your toil and perseverance, and that you cannot tolerate evil men…But I have this against you, that you have left your first love… Repent and do the deeds you did at first.” Revelation 2:2,4, and 5.</a:t>
            </a:r>
          </a:p>
          <a:p>
            <a:r>
              <a:rPr lang="en-US" sz="1900" dirty="0"/>
              <a:t>“For in Christ Jesus neither circumcision nor uncircumcision means anything, but faith working through love. You were running well; who hindered you from obeying the truth?” Galatians 5:6-7</a:t>
            </a:r>
          </a:p>
          <a:p>
            <a:r>
              <a:rPr lang="en-US" sz="1900" dirty="0"/>
              <a:t>“For you were called to freedom, brethren, only do not turn your freedom into an opportunity for the flesh, but through love serve one another...Love your neighbor as yourself.” Galatians 5:13-14</a:t>
            </a:r>
          </a:p>
          <a:p>
            <a:r>
              <a:rPr lang="en-US" sz="1900" dirty="0"/>
              <a:t>“If I speak with the tongues of men and angels, but do not have love, I have become a noisy gong or a clanging cymbal…I am nothing…it profits me nothing.” 1 Corinthians 13:1-3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07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after?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7798" y="2499410"/>
            <a:ext cx="2962862" cy="35440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694" y="2499410"/>
            <a:ext cx="5326795" cy="3544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78" y="2499410"/>
            <a:ext cx="2658070" cy="35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771525"/>
            <a:ext cx="7886990" cy="524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5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47" y="575693"/>
            <a:ext cx="4214778" cy="910207"/>
          </a:xfrm>
        </p:spPr>
        <p:txBody>
          <a:bodyPr/>
          <a:lstStyle/>
          <a:p>
            <a:r>
              <a:rPr lang="en-US" sz="4800" dirty="0"/>
              <a:t>Overflowing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85900"/>
            <a:ext cx="2019300" cy="27051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191001"/>
            <a:ext cx="2438400" cy="1876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4334488"/>
            <a:ext cx="2705100" cy="201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3" t="19503" r="29192" b="24912"/>
          <a:stretch/>
        </p:blipFill>
        <p:spPr>
          <a:xfrm>
            <a:off x="8098970" y="1321526"/>
            <a:ext cx="2569031" cy="3383280"/>
          </a:xfrm>
          <a:prstGeom prst="hear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91" y="2010795"/>
            <a:ext cx="1266825" cy="1900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03" y="5015484"/>
            <a:ext cx="2133600" cy="1652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83" y="609601"/>
            <a:ext cx="2528888" cy="1685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15" y="990601"/>
            <a:ext cx="1799205" cy="1799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63" y="2954383"/>
            <a:ext cx="3297645" cy="24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55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1342</TotalTime>
  <Words>1222</Words>
  <Application>Microsoft Office PowerPoint</Application>
  <PresentationFormat>Widescreen</PresentationFormat>
  <Paragraphs>112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Garamond</vt:lpstr>
      <vt:lpstr>Organic</vt:lpstr>
      <vt:lpstr>Lesson Planning for Biblical Worldview</vt:lpstr>
      <vt:lpstr>PowerPoint Presentation</vt:lpstr>
      <vt:lpstr>PowerPoint Presentation</vt:lpstr>
      <vt:lpstr>PowerPoint Presentation</vt:lpstr>
      <vt:lpstr>PowerPoint Presentation</vt:lpstr>
      <vt:lpstr>Power of Love</vt:lpstr>
      <vt:lpstr>What are we after?</vt:lpstr>
      <vt:lpstr>PowerPoint Presentation</vt:lpstr>
      <vt:lpstr>Overflowing</vt:lpstr>
      <vt:lpstr>Benefits</vt:lpstr>
      <vt:lpstr>PowerPoint Presentation</vt:lpstr>
      <vt:lpstr>Being a Teacher</vt:lpstr>
      <vt:lpstr>PowerPoint Presentation</vt:lpstr>
      <vt:lpstr>Plans—4? for lessons</vt:lpstr>
      <vt:lpstr>Truth in life </vt:lpstr>
      <vt:lpstr>The Bible Speaks</vt:lpstr>
      <vt:lpstr>The Subject Points </vt:lpstr>
      <vt:lpstr>The Subject Used</vt:lpstr>
      <vt:lpstr>3 ? for the teacher every day</vt:lpstr>
      <vt:lpstr>A few resources</vt:lpstr>
      <vt:lpstr>What’s next?</vt:lpstr>
      <vt:lpstr>PowerPoint Presentation</vt:lpstr>
      <vt:lpstr>How to grow teachers for BWV?</vt:lpstr>
      <vt:lpstr>How to create a culture for great BWV?</vt:lpstr>
      <vt:lpstr>Suggestions for culture change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</dc:title>
  <dc:creator>Joe Neff</dc:creator>
  <cp:lastModifiedBy>Joe Neff</cp:lastModifiedBy>
  <cp:revision>69</cp:revision>
  <dcterms:created xsi:type="dcterms:W3CDTF">2016-07-15T21:11:46Z</dcterms:created>
  <dcterms:modified xsi:type="dcterms:W3CDTF">2016-10-19T01:09:46Z</dcterms:modified>
</cp:coreProperties>
</file>